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299" r:id="rId6"/>
    <p:sldId id="300"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5" d="100"/>
          <a:sy n="85" d="100"/>
        </p:scale>
        <p:origin x="59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7/23/2023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7/23/2023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7/23/2023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7/23/2023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7/23/2023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7/23/2023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7/23/2023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7/23/2023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7/23/2023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7/23/2023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29006" y="-65797"/>
            <a:ext cx="13233757"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912607" y="2349480"/>
            <a:ext cx="3635926" cy="2027447"/>
          </a:xfrm>
        </p:spPr>
        <p:txBody>
          <a:bodyPr anchor="b">
            <a:normAutofit/>
          </a:bodyPr>
          <a:lstStyle/>
          <a:p>
            <a:r>
              <a:rPr lang="en-US" sz="4400" dirty="0">
                <a:solidFill>
                  <a:schemeClr val="tx1"/>
                </a:solidFill>
              </a:rPr>
              <a:t>       </a:t>
            </a:r>
            <a:r>
              <a:rPr lang="en-US" sz="4400" dirty="0">
                <a:solidFill>
                  <a:schemeClr val="tx1"/>
                </a:solidFill>
                <a:latin typeface="Times New Roman" panose="02020603050405020304" pitchFamily="18" charset="0"/>
                <a:cs typeface="Times New Roman" panose="02020603050405020304" pitchFamily="18" charset="0"/>
              </a:rPr>
              <a:t>HR                 ANALYTICS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800" dirty="0">
                <a:latin typeface="Times New Roman" panose="02020603050405020304" pitchFamily="18" charset="0"/>
                <a:cs typeface="Times New Roman" panose="02020603050405020304" pitchFamily="18" charset="0"/>
              </a:rPr>
              <a:t>EMPLOYEE RETENTION</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A7E63-56F6-2398-7E64-FA508EEEC247}"/>
              </a:ext>
            </a:extLst>
          </p:cNvPr>
          <p:cNvSpPr>
            <a:spLocks noGrp="1"/>
          </p:cNvSpPr>
          <p:nvPr>
            <p:ph type="title"/>
          </p:nvPr>
        </p:nvSpPr>
        <p:spPr/>
        <p:txBody>
          <a:bodyPr/>
          <a:lstStyle/>
          <a:p>
            <a:r>
              <a:rPr lang="en-US" dirty="0"/>
              <a:t>Insight from KPI 3 </a:t>
            </a:r>
            <a:endParaRPr lang="en-IN" dirty="0"/>
          </a:p>
        </p:txBody>
      </p:sp>
      <p:sp>
        <p:nvSpPr>
          <p:cNvPr id="3" name="Content Placeholder 2">
            <a:extLst>
              <a:ext uri="{FF2B5EF4-FFF2-40B4-BE49-F238E27FC236}">
                <a16:creationId xmlns:a16="http://schemas.microsoft.com/office/drawing/2014/main" id="{A76DDD6A-E7C4-5E6E-A5D1-9523C1E85AB7}"/>
              </a:ext>
            </a:extLst>
          </p:cNvPr>
          <p:cNvSpPr>
            <a:spLocks noGrp="1"/>
          </p:cNvSpPr>
          <p:nvPr>
            <p:ph idx="1"/>
          </p:nvPr>
        </p:nvSpPr>
        <p:spPr/>
        <p:txBody>
          <a:bodyPr>
            <a:noAutofit/>
          </a:bodyPr>
          <a:lstStyle/>
          <a:p>
            <a:r>
              <a:rPr lang="en-US" sz="3200" dirty="0">
                <a:latin typeface="Times New Roman" panose="02020603050405020304" pitchFamily="18" charset="0"/>
                <a:cs typeface="Times New Roman" panose="02020603050405020304" pitchFamily="18" charset="0"/>
              </a:rPr>
              <a:t>Based on our analysis and visualization, it is evident that the Hardware Department has the lowest attrition rate of 49.44%, with an average monthly income of Rs. 26,091.20. On the other hand, the Research and Development Department has the highest attrition rate of 51.21%, with an average monthly income of Rs. 26,007.08 </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2353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6F6E-CA83-43BE-B7FC-4391734BE301}"/>
              </a:ext>
            </a:extLst>
          </p:cNvPr>
          <p:cNvSpPr>
            <a:spLocks noGrp="1"/>
          </p:cNvSpPr>
          <p:nvPr>
            <p:ph type="title"/>
          </p:nvPr>
        </p:nvSpPr>
        <p:spPr/>
        <p:txBody>
          <a:bodyPr>
            <a:normAutofit/>
          </a:bodyPr>
          <a:lstStyle/>
          <a:p>
            <a:r>
              <a:rPr lang="en-US" sz="3200" b="1" dirty="0">
                <a:latin typeface="Algerian" panose="04020705040A02060702" pitchFamily="82" charset="0"/>
              </a:rPr>
              <a:t>KPI 4 Average Working Years For Each Department </a:t>
            </a:r>
            <a:endParaRPr lang="en-IN" sz="3200" b="1" dirty="0">
              <a:latin typeface="Algerian" panose="04020705040A02060702" pitchFamily="82" charset="0"/>
            </a:endParaRPr>
          </a:p>
        </p:txBody>
      </p:sp>
      <p:sp>
        <p:nvSpPr>
          <p:cNvPr id="3" name="Content Placeholder 2">
            <a:extLst>
              <a:ext uri="{FF2B5EF4-FFF2-40B4-BE49-F238E27FC236}">
                <a16:creationId xmlns:a16="http://schemas.microsoft.com/office/drawing/2014/main" id="{A407286C-382F-597B-F0C5-312AE0B80AE4}"/>
              </a:ext>
            </a:extLst>
          </p:cNvPr>
          <p:cNvSpPr>
            <a:spLocks noGrp="1"/>
          </p:cNvSpPr>
          <p:nvPr>
            <p:ph sz="half" idx="1"/>
          </p:nvPr>
        </p:nvSpPr>
        <p:spPr/>
        <p:txBody>
          <a:bodyPr>
            <a:normAutofit/>
          </a:bodyPr>
          <a:lstStyle/>
          <a:p>
            <a:r>
              <a:rPr lang="en-US" sz="4400" b="1" dirty="0">
                <a:latin typeface="Times New Roman" panose="02020603050405020304" pitchFamily="18" charset="0"/>
                <a:cs typeface="Times New Roman" panose="02020603050405020304" pitchFamily="18" charset="0"/>
              </a:rPr>
              <a:t>This KPI shows Average Working Years For Each Department.</a:t>
            </a:r>
            <a:endParaRPr lang="en-IN" sz="4400"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A7F2073A-5F5B-74B2-E228-122D3F0AFFD6}"/>
              </a:ext>
            </a:extLst>
          </p:cNvPr>
          <p:cNvPicPr>
            <a:picLocks noGrp="1" noChangeAspect="1"/>
          </p:cNvPicPr>
          <p:nvPr>
            <p:ph sz="half" idx="2"/>
          </p:nvPr>
        </p:nvPicPr>
        <p:blipFill>
          <a:blip r:embed="rId3"/>
          <a:stretch>
            <a:fillRect/>
          </a:stretch>
        </p:blipFill>
        <p:spPr>
          <a:xfrm>
            <a:off x="5831634" y="1940767"/>
            <a:ext cx="6360366" cy="4488025"/>
          </a:xfrm>
        </p:spPr>
      </p:pic>
    </p:spTree>
    <p:extLst>
      <p:ext uri="{BB962C8B-B14F-4D97-AF65-F5344CB8AC3E}">
        <p14:creationId xmlns:p14="http://schemas.microsoft.com/office/powerpoint/2010/main" val="3020191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8E09-FA8D-EADD-7FA3-43D571DB10A9}"/>
              </a:ext>
            </a:extLst>
          </p:cNvPr>
          <p:cNvSpPr>
            <a:spLocks noGrp="1"/>
          </p:cNvSpPr>
          <p:nvPr>
            <p:ph type="title"/>
          </p:nvPr>
        </p:nvSpPr>
        <p:spPr/>
        <p:txBody>
          <a:bodyPr>
            <a:normAutofit/>
          </a:bodyPr>
          <a:lstStyle/>
          <a:p>
            <a:pPr algn="ctr"/>
            <a:r>
              <a:rPr lang="en-US" sz="6600" dirty="0">
                <a:latin typeface="Algerian" panose="04020705040A02060702" pitchFamily="82" charset="0"/>
              </a:rPr>
              <a:t>Insight from KPI 4</a:t>
            </a:r>
            <a:endParaRPr lang="en-IN" sz="6600" dirty="0">
              <a:latin typeface="Algerian" panose="04020705040A02060702" pitchFamily="82" charset="0"/>
            </a:endParaRPr>
          </a:p>
        </p:txBody>
      </p:sp>
      <p:sp>
        <p:nvSpPr>
          <p:cNvPr id="3" name="Content Placeholder 2">
            <a:extLst>
              <a:ext uri="{FF2B5EF4-FFF2-40B4-BE49-F238E27FC236}">
                <a16:creationId xmlns:a16="http://schemas.microsoft.com/office/drawing/2014/main" id="{EAA9A138-9CEC-5429-5935-78C5B71F0D04}"/>
              </a:ext>
            </a:extLst>
          </p:cNvPr>
          <p:cNvSpPr>
            <a:spLocks noGrp="1"/>
          </p:cNvSpPr>
          <p:nvPr>
            <p:ph idx="1"/>
          </p:nvPr>
        </p:nvSpPr>
        <p:spPr>
          <a:noFill/>
        </p:spPr>
        <p:txBody>
          <a:bodyPr>
            <a:normAutofit/>
          </a:bodyPr>
          <a:lstStyle/>
          <a:p>
            <a:pPr>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 From this we can see the average working years in software department is high as compared to the rest of the department and lowest is for research and Development Department.</a:t>
            </a:r>
          </a:p>
          <a:p>
            <a:pPr>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From this we analyze and conclude that average working years is approximately 20 years for all Department.</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6189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0F02E-4767-38B1-2F3F-8D0A5C25F4B8}"/>
              </a:ext>
            </a:extLst>
          </p:cNvPr>
          <p:cNvSpPr>
            <a:spLocks noGrp="1"/>
          </p:cNvSpPr>
          <p:nvPr>
            <p:ph type="title"/>
          </p:nvPr>
        </p:nvSpPr>
        <p:spPr/>
        <p:txBody>
          <a:bodyPr>
            <a:normAutofit fontScale="90000"/>
          </a:bodyPr>
          <a:lstStyle/>
          <a:p>
            <a:r>
              <a:rPr lang="en-US" sz="4400" dirty="0">
                <a:latin typeface="Algerian" panose="04020705040A02060702" pitchFamily="82" charset="0"/>
              </a:rPr>
              <a:t>KPI 5.Job Role VS Work life Balance</a:t>
            </a:r>
            <a:br>
              <a:rPr lang="en-US" sz="4400" dirty="0"/>
            </a:br>
            <a:endParaRPr lang="en-IN" sz="4400" dirty="0"/>
          </a:p>
        </p:txBody>
      </p:sp>
      <p:sp>
        <p:nvSpPr>
          <p:cNvPr id="3" name="Content Placeholder 2">
            <a:extLst>
              <a:ext uri="{FF2B5EF4-FFF2-40B4-BE49-F238E27FC236}">
                <a16:creationId xmlns:a16="http://schemas.microsoft.com/office/drawing/2014/main" id="{BBFB5844-AEA6-9454-D04A-9512C8007C20}"/>
              </a:ext>
            </a:extLst>
          </p:cNvPr>
          <p:cNvSpPr>
            <a:spLocks noGrp="1"/>
          </p:cNvSpPr>
          <p:nvPr>
            <p:ph sz="half" idx="1"/>
          </p:nvPr>
        </p:nvSpPr>
        <p:spPr/>
        <p:txBody>
          <a:bodyPr>
            <a:normAutofit/>
          </a:bodyPr>
          <a:lstStyle/>
          <a:p>
            <a:pPr>
              <a:buFont typeface="Wingdings" panose="05000000000000000000" pitchFamily="2" charset="2"/>
              <a:buChar char="Ø"/>
            </a:pPr>
            <a:r>
              <a:rPr lang="en-US" sz="4400" dirty="0">
                <a:latin typeface="Times New Roman" panose="02020603050405020304" pitchFamily="18" charset="0"/>
                <a:cs typeface="Times New Roman" panose="02020603050405020304" pitchFamily="18" charset="0"/>
              </a:rPr>
              <a:t>This KPI is about Job Role VS Work life Balance for Total Employee.</a:t>
            </a:r>
            <a:endParaRPr lang="en-IN" sz="44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4B03A479-8974-EAC0-8967-7093476E2AFE}"/>
              </a:ext>
            </a:extLst>
          </p:cNvPr>
          <p:cNvPicPr>
            <a:picLocks noGrp="1" noChangeAspect="1"/>
          </p:cNvPicPr>
          <p:nvPr>
            <p:ph sz="half" idx="2"/>
          </p:nvPr>
        </p:nvPicPr>
        <p:blipFill>
          <a:blip r:embed="rId3"/>
          <a:stretch>
            <a:fillRect/>
          </a:stretch>
        </p:blipFill>
        <p:spPr>
          <a:xfrm>
            <a:off x="6096000" y="1824724"/>
            <a:ext cx="5562599" cy="4156975"/>
          </a:xfrm>
        </p:spPr>
      </p:pic>
    </p:spTree>
    <p:extLst>
      <p:ext uri="{BB962C8B-B14F-4D97-AF65-F5344CB8AC3E}">
        <p14:creationId xmlns:p14="http://schemas.microsoft.com/office/powerpoint/2010/main" val="4049011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2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A1F8-07FE-B932-F7D4-1772F780C7FD}"/>
              </a:ext>
            </a:extLst>
          </p:cNvPr>
          <p:cNvSpPr>
            <a:spLocks noGrp="1"/>
          </p:cNvSpPr>
          <p:nvPr>
            <p:ph type="title"/>
          </p:nvPr>
        </p:nvSpPr>
        <p:spPr/>
        <p:txBody>
          <a:bodyPr/>
          <a:lstStyle/>
          <a:p>
            <a:pPr algn="ctr"/>
            <a:r>
              <a:rPr lang="en-US" b="1" dirty="0">
                <a:latin typeface="Algerian" panose="04020705040A02060702" pitchFamily="82" charset="0"/>
              </a:rPr>
              <a:t>Insight from KPI 5</a:t>
            </a:r>
            <a:endParaRPr lang="en-IN" b="1" dirty="0">
              <a:latin typeface="Algerian" panose="04020705040A02060702" pitchFamily="82" charset="0"/>
            </a:endParaRPr>
          </a:p>
        </p:txBody>
      </p:sp>
      <p:sp>
        <p:nvSpPr>
          <p:cNvPr id="3" name="Content Placeholder 2">
            <a:extLst>
              <a:ext uri="{FF2B5EF4-FFF2-40B4-BE49-F238E27FC236}">
                <a16:creationId xmlns:a16="http://schemas.microsoft.com/office/drawing/2014/main" id="{DCE73645-2071-91DA-2D0A-7143314D899F}"/>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From the analysis we conclude that</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Developer and Human Resource has poor work life balance</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Laboratory Technician and Manufacturing Directors  has average work life balance.</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Research Scientist and Research Director has fair work life balance</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Manager and Sales Representative and Sales Executive has good work life balance</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3412562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527C8-592C-B41F-47BC-71E2B9A4974C}"/>
              </a:ext>
            </a:extLst>
          </p:cNvPr>
          <p:cNvSpPr>
            <a:spLocks noGrp="1"/>
          </p:cNvSpPr>
          <p:nvPr>
            <p:ph type="title"/>
          </p:nvPr>
        </p:nvSpPr>
        <p:spPr/>
        <p:txBody>
          <a:bodyPr>
            <a:normAutofit/>
          </a:bodyPr>
          <a:lstStyle/>
          <a:p>
            <a:pPr algn="ctr"/>
            <a:r>
              <a:rPr lang="en-US" sz="3200" b="1" dirty="0">
                <a:latin typeface="Algerian" panose="04020705040A02060702" pitchFamily="82" charset="0"/>
              </a:rPr>
              <a:t>KPI 6. Attrition Rate VS Last Year Promotion</a:t>
            </a:r>
            <a:endParaRPr lang="en-IN" sz="3200" b="1" dirty="0">
              <a:latin typeface="Algerian" panose="04020705040A02060702" pitchFamily="82" charset="0"/>
            </a:endParaRPr>
          </a:p>
        </p:txBody>
      </p:sp>
      <p:pic>
        <p:nvPicPr>
          <p:cNvPr id="10" name="Content Placeholder 9">
            <a:extLst>
              <a:ext uri="{FF2B5EF4-FFF2-40B4-BE49-F238E27FC236}">
                <a16:creationId xmlns:a16="http://schemas.microsoft.com/office/drawing/2014/main" id="{56378430-883D-6641-718E-8485625963D9}"/>
              </a:ext>
            </a:extLst>
          </p:cNvPr>
          <p:cNvPicPr>
            <a:picLocks noGrp="1" noChangeAspect="1"/>
          </p:cNvPicPr>
          <p:nvPr>
            <p:ph sz="half" idx="1"/>
          </p:nvPr>
        </p:nvPicPr>
        <p:blipFill>
          <a:blip r:embed="rId3"/>
          <a:stretch>
            <a:fillRect/>
          </a:stretch>
        </p:blipFill>
        <p:spPr>
          <a:xfrm>
            <a:off x="1096962" y="1885950"/>
            <a:ext cx="5246687" cy="3983144"/>
          </a:xfrm>
        </p:spPr>
      </p:pic>
      <p:sp>
        <p:nvSpPr>
          <p:cNvPr id="8" name="Content Placeholder 7">
            <a:extLst>
              <a:ext uri="{FF2B5EF4-FFF2-40B4-BE49-F238E27FC236}">
                <a16:creationId xmlns:a16="http://schemas.microsoft.com/office/drawing/2014/main" id="{A2F16227-A32D-560B-B0A8-9729483745A6}"/>
              </a:ext>
            </a:extLst>
          </p:cNvPr>
          <p:cNvSpPr>
            <a:spLocks noGrp="1"/>
          </p:cNvSpPr>
          <p:nvPr>
            <p:ph sz="half" idx="2"/>
          </p:nvPr>
        </p:nvSpPr>
        <p:spPr>
          <a:xfrm>
            <a:off x="6515944" y="1819275"/>
            <a:ext cx="4639736" cy="4049819"/>
          </a:xfrm>
        </p:spPr>
        <p:txBody>
          <a:bodyPr>
            <a:normAutofit/>
          </a:bodyPr>
          <a:lstStyle/>
          <a:p>
            <a:pPr>
              <a:buFont typeface="Wingdings" panose="05000000000000000000" pitchFamily="2" charset="2"/>
              <a:buChar char="Ø"/>
            </a:pPr>
            <a:r>
              <a:rPr lang="en-US" sz="4000" dirty="0">
                <a:latin typeface="Times New Roman" panose="02020603050405020304" pitchFamily="18" charset="0"/>
                <a:cs typeface="Times New Roman" panose="02020603050405020304" pitchFamily="18" charset="0"/>
              </a:rPr>
              <a:t>This KPI shows attrition rate vs since last year promotion. </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4952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7B79D-9E4B-F1B7-9FBA-F40B0F345085}"/>
              </a:ext>
            </a:extLst>
          </p:cNvPr>
          <p:cNvSpPr>
            <a:spLocks noGrp="1"/>
          </p:cNvSpPr>
          <p:nvPr>
            <p:ph type="title"/>
          </p:nvPr>
        </p:nvSpPr>
        <p:spPr/>
        <p:txBody>
          <a:bodyPr/>
          <a:lstStyle/>
          <a:p>
            <a:r>
              <a:rPr lang="en-US" dirty="0">
                <a:latin typeface="Algerian" panose="04020705040A02060702" pitchFamily="82" charset="0"/>
              </a:rPr>
              <a:t>Insight From KPI 6.</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870FDEB0-70ED-8661-1029-DB165B6B54AA}"/>
              </a:ext>
            </a:extLst>
          </p:cNvPr>
          <p:cNvSpPr>
            <a:spLocks noGrp="1"/>
          </p:cNvSpPr>
          <p:nvPr>
            <p:ph idx="1"/>
          </p:nvPr>
        </p:nvSpPr>
        <p:spPr/>
        <p:txBody>
          <a:bodyPr>
            <a:normAutofit lnSpcReduction="10000"/>
          </a:bodyPr>
          <a:lstStyle/>
          <a:p>
            <a:pPr>
              <a:buFont typeface="Wingdings" panose="05000000000000000000" pitchFamily="2" charset="2"/>
              <a:buChar char="Ø"/>
            </a:pPr>
            <a:r>
              <a:rPr lang="en-US" sz="3600" dirty="0"/>
              <a:t>From KPI 6 we can conclude that attrition rate for Research and Development is compared to other Department .</a:t>
            </a:r>
          </a:p>
          <a:p>
            <a:pPr>
              <a:buFont typeface="Wingdings" panose="05000000000000000000" pitchFamily="2" charset="2"/>
              <a:buChar char="Ø"/>
            </a:pPr>
            <a:r>
              <a:rPr lang="en-US" sz="3600" dirty="0"/>
              <a:t>Human Resource and Sales Representative of avg since last year promotion is higher as compared to other department</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1283598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FA40-0250-E2D7-0F70-7EBB9BC8EEF0}"/>
              </a:ext>
            </a:extLst>
          </p:cNvPr>
          <p:cNvSpPr>
            <a:spLocks noGrp="1"/>
          </p:cNvSpPr>
          <p:nvPr>
            <p:ph type="title"/>
          </p:nvPr>
        </p:nvSpPr>
        <p:spPr>
          <a:xfrm>
            <a:off x="1097280" y="238125"/>
            <a:ext cx="5179695" cy="1057275"/>
          </a:xfrm>
        </p:spPr>
        <p:txBody>
          <a:bodyPr>
            <a:normAutofit fontScale="90000"/>
          </a:bodyPr>
          <a:lstStyle/>
          <a:p>
            <a:r>
              <a:rPr lang="en-US" sz="7200" dirty="0">
                <a:latin typeface="Algerian" panose="04020705040A02060702" pitchFamily="82" charset="0"/>
              </a:rPr>
              <a:t>DASHBOARD</a:t>
            </a:r>
            <a:endParaRPr lang="en-IN" sz="7200" dirty="0">
              <a:latin typeface="Algerian" panose="04020705040A02060702" pitchFamily="82" charset="0"/>
            </a:endParaRPr>
          </a:p>
        </p:txBody>
      </p:sp>
      <p:pic>
        <p:nvPicPr>
          <p:cNvPr id="5" name="Content Placeholder 4">
            <a:extLst>
              <a:ext uri="{FF2B5EF4-FFF2-40B4-BE49-F238E27FC236}">
                <a16:creationId xmlns:a16="http://schemas.microsoft.com/office/drawing/2014/main" id="{77DD5800-5E4C-B1A9-6ED8-057148330E18}"/>
              </a:ext>
            </a:extLst>
          </p:cNvPr>
          <p:cNvPicPr>
            <a:picLocks noGrp="1" noChangeAspect="1"/>
          </p:cNvPicPr>
          <p:nvPr>
            <p:ph idx="1"/>
          </p:nvPr>
        </p:nvPicPr>
        <p:blipFill>
          <a:blip r:embed="rId3"/>
          <a:stretch>
            <a:fillRect/>
          </a:stretch>
        </p:blipFill>
        <p:spPr>
          <a:xfrm>
            <a:off x="0" y="1162049"/>
            <a:ext cx="12106275" cy="5287963"/>
          </a:xfrm>
        </p:spPr>
      </p:pic>
    </p:spTree>
    <p:extLst>
      <p:ext uri="{BB962C8B-B14F-4D97-AF65-F5344CB8AC3E}">
        <p14:creationId xmlns:p14="http://schemas.microsoft.com/office/powerpoint/2010/main" val="2173223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7EB7EB-A285-1E7B-F49B-0AF60B7257F7}"/>
              </a:ext>
            </a:extLst>
          </p:cNvPr>
          <p:cNvPicPr>
            <a:picLocks noGrp="1" noChangeAspect="1"/>
          </p:cNvPicPr>
          <p:nvPr>
            <p:ph idx="1"/>
          </p:nvPr>
        </p:nvPicPr>
        <p:blipFill>
          <a:blip r:embed="rId2"/>
          <a:stretch>
            <a:fillRect/>
          </a:stretch>
        </p:blipFill>
        <p:spPr>
          <a:xfrm>
            <a:off x="1" y="0"/>
            <a:ext cx="12191999" cy="6857999"/>
          </a:xfrm>
        </p:spPr>
      </p:pic>
    </p:spTree>
    <p:extLst>
      <p:ext uri="{BB962C8B-B14F-4D97-AF65-F5344CB8AC3E}">
        <p14:creationId xmlns:p14="http://schemas.microsoft.com/office/powerpoint/2010/main" val="954669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D133C0-4D29-8556-7258-574DCEF7CD5F}"/>
              </a:ext>
            </a:extLst>
          </p:cNvPr>
          <p:cNvPicPr>
            <a:picLocks noChangeAspect="1"/>
          </p:cNvPicPr>
          <p:nvPr/>
        </p:nvPicPr>
        <p:blipFill>
          <a:blip r:embed="rId2"/>
          <a:stretch>
            <a:fillRect/>
          </a:stretch>
        </p:blipFill>
        <p:spPr>
          <a:xfrm>
            <a:off x="-18193" y="-1"/>
            <a:ext cx="12772167" cy="7162967"/>
          </a:xfrm>
          <a:prstGeom prst="rect">
            <a:avLst/>
          </a:prstGeom>
        </p:spPr>
      </p:pic>
    </p:spTree>
    <p:extLst>
      <p:ext uri="{BB962C8B-B14F-4D97-AF65-F5344CB8AC3E}">
        <p14:creationId xmlns:p14="http://schemas.microsoft.com/office/powerpoint/2010/main" val="2806765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EE25D-92D2-EC3A-48F5-20E8852E33B4}"/>
              </a:ext>
            </a:extLst>
          </p:cNvPr>
          <p:cNvSpPr>
            <a:spLocks noGrp="1"/>
          </p:cNvSpPr>
          <p:nvPr>
            <p:ph type="title"/>
          </p:nvPr>
        </p:nvSpPr>
        <p:spPr>
          <a:xfrm>
            <a:off x="643466" y="429209"/>
            <a:ext cx="3517567" cy="6130211"/>
          </a:xfrm>
        </p:spPr>
        <p:txBody>
          <a:bodyPr>
            <a:normAutofit/>
          </a:bodyPr>
          <a:lstStyle/>
          <a:p>
            <a:r>
              <a:rPr lang="en-US" sz="2000" dirty="0"/>
              <a:t>PROJECT NAME : HR ANALYTICS – EMPLOYEE RETENTION</a:t>
            </a:r>
            <a:br>
              <a:rPr lang="en-US" sz="2000" dirty="0"/>
            </a:br>
            <a:br>
              <a:rPr lang="en-US" sz="2000" dirty="0"/>
            </a:br>
            <a:r>
              <a:rPr lang="en-US" sz="2000" dirty="0"/>
              <a:t>PROJECT MEMBERS:</a:t>
            </a:r>
            <a:br>
              <a:rPr lang="en-US" sz="2000" dirty="0"/>
            </a:br>
            <a:r>
              <a:rPr lang="en-US" sz="2000" dirty="0"/>
              <a:t>1.SAGAR SONAR </a:t>
            </a:r>
            <a:br>
              <a:rPr lang="en-US" sz="2000" dirty="0"/>
            </a:br>
            <a:r>
              <a:rPr lang="en-US" sz="2000" dirty="0"/>
              <a:t>2.VAISHNAVI PANSARE</a:t>
            </a:r>
            <a:br>
              <a:rPr lang="en-US" sz="2000" dirty="0"/>
            </a:br>
            <a:r>
              <a:rPr lang="en-US" sz="2000" dirty="0"/>
              <a:t>3.RUTUJA</a:t>
            </a:r>
            <a:br>
              <a:rPr lang="en-US" sz="2000" dirty="0"/>
            </a:br>
            <a:r>
              <a:rPr lang="en-US" sz="2000" dirty="0"/>
              <a:t>4.SHREYASH YENDHE</a:t>
            </a:r>
            <a:br>
              <a:rPr lang="en-US" sz="2000" dirty="0"/>
            </a:br>
            <a:r>
              <a:rPr lang="en-US" sz="2000" dirty="0"/>
              <a:t>5.PRAVEEN SARANGI</a:t>
            </a:r>
            <a:br>
              <a:rPr lang="en-US" sz="2000" dirty="0"/>
            </a:br>
            <a:r>
              <a:rPr lang="en-US" sz="2000" dirty="0"/>
              <a:t>6.SHIVA</a:t>
            </a:r>
            <a:br>
              <a:rPr lang="en-US" sz="2000" dirty="0"/>
            </a:br>
            <a:r>
              <a:rPr lang="en-US" sz="2000" dirty="0"/>
              <a:t>7.BALA HARSHIT</a:t>
            </a: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endParaRPr lang="en-IN" sz="2000" dirty="0"/>
          </a:p>
        </p:txBody>
      </p:sp>
      <p:pic>
        <p:nvPicPr>
          <p:cNvPr id="1026" name="Picture 2" descr="7: Recruitment | Third Party Payroll | IT Contract Staffing | Overseas ...">
            <a:extLst>
              <a:ext uri="{FF2B5EF4-FFF2-40B4-BE49-F238E27FC236}">
                <a16:creationId xmlns:a16="http://schemas.microsoft.com/office/drawing/2014/main" id="{9C821638-8335-E551-259C-F4441856499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90610" y="-74645"/>
            <a:ext cx="7501390" cy="6708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121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4F3415-D434-CCE5-876F-DD62A031F2E9}"/>
              </a:ext>
            </a:extLst>
          </p:cNvPr>
          <p:cNvPicPr>
            <a:picLocks noChangeAspect="1"/>
          </p:cNvPicPr>
          <p:nvPr/>
        </p:nvPicPr>
        <p:blipFill>
          <a:blip r:embed="rId2"/>
          <a:stretch>
            <a:fillRect/>
          </a:stretch>
        </p:blipFill>
        <p:spPr>
          <a:xfrm>
            <a:off x="0" y="-330418"/>
            <a:ext cx="12192000" cy="7257579"/>
          </a:xfrm>
          <a:prstGeom prst="rect">
            <a:avLst/>
          </a:prstGeom>
        </p:spPr>
      </p:pic>
    </p:spTree>
    <p:extLst>
      <p:ext uri="{BB962C8B-B14F-4D97-AF65-F5344CB8AC3E}">
        <p14:creationId xmlns:p14="http://schemas.microsoft.com/office/powerpoint/2010/main" val="1586392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9FC8B6-D293-EF22-9A8E-F37F1F4FFD82}"/>
              </a:ext>
            </a:extLst>
          </p:cNvPr>
          <p:cNvPicPr>
            <a:picLocks noChangeAspect="1"/>
          </p:cNvPicPr>
          <p:nvPr/>
        </p:nvPicPr>
        <p:blipFill>
          <a:blip r:embed="rId2"/>
          <a:stretch>
            <a:fillRect/>
          </a:stretch>
        </p:blipFill>
        <p:spPr>
          <a:xfrm>
            <a:off x="-30228" y="0"/>
            <a:ext cx="12222228" cy="6841079"/>
          </a:xfrm>
          <a:prstGeom prst="rect">
            <a:avLst/>
          </a:prstGeom>
        </p:spPr>
      </p:pic>
    </p:spTree>
    <p:extLst>
      <p:ext uri="{BB962C8B-B14F-4D97-AF65-F5344CB8AC3E}">
        <p14:creationId xmlns:p14="http://schemas.microsoft.com/office/powerpoint/2010/main" val="780752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F7BDD-9282-930E-4ED3-DD5A27362521}"/>
              </a:ext>
            </a:extLst>
          </p:cNvPr>
          <p:cNvPicPr>
            <a:picLocks noChangeAspect="1"/>
          </p:cNvPicPr>
          <p:nvPr/>
        </p:nvPicPr>
        <p:blipFill>
          <a:blip r:embed="rId2"/>
          <a:stretch>
            <a:fillRect/>
          </a:stretch>
        </p:blipFill>
        <p:spPr>
          <a:xfrm>
            <a:off x="-93305" y="0"/>
            <a:ext cx="12285306" cy="6967479"/>
          </a:xfrm>
          <a:prstGeom prst="rect">
            <a:avLst/>
          </a:prstGeom>
        </p:spPr>
      </p:pic>
    </p:spTree>
    <p:extLst>
      <p:ext uri="{BB962C8B-B14F-4D97-AF65-F5344CB8AC3E}">
        <p14:creationId xmlns:p14="http://schemas.microsoft.com/office/powerpoint/2010/main" val="2527542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97DE9-9666-7B72-8650-54F6DC1DB447}"/>
              </a:ext>
            </a:extLst>
          </p:cNvPr>
          <p:cNvSpPr>
            <a:spLocks noGrp="1"/>
          </p:cNvSpPr>
          <p:nvPr>
            <p:ph type="title"/>
          </p:nvPr>
        </p:nvSpPr>
        <p:spPr>
          <a:xfrm>
            <a:off x="1097280" y="239950"/>
            <a:ext cx="10058400" cy="1450757"/>
          </a:xfrm>
        </p:spPr>
        <p:txBody>
          <a:bodyPr>
            <a:normAutofit/>
          </a:bodyPr>
          <a:lstStyle/>
          <a:p>
            <a:pPr marL="457200" indent="-457200">
              <a:buFont typeface="Wingdings" panose="05000000000000000000" pitchFamily="2" charset="2"/>
              <a:buChar char="q"/>
            </a:pPr>
            <a:r>
              <a:rPr lang="en-US" sz="3200" b="1" dirty="0">
                <a:solidFill>
                  <a:schemeClr val="tx1"/>
                </a:solidFill>
                <a:latin typeface="Times New Roman" panose="02020603050405020304" pitchFamily="18" charset="0"/>
                <a:cs typeface="Times New Roman" panose="02020603050405020304" pitchFamily="18" charset="0"/>
              </a:rPr>
              <a:t>KPI 1 Average Attrition Rate For All Department  </a:t>
            </a:r>
            <a:br>
              <a:rPr lang="en-US" sz="3200" b="1" dirty="0">
                <a:latin typeface="Times New Roman" panose="02020603050405020304" pitchFamily="18" charset="0"/>
                <a:cs typeface="Times New Roman" panose="02020603050405020304" pitchFamily="18" charset="0"/>
              </a:rPr>
            </a:b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C2C0671-34CC-71E9-1D6B-5C559CDAA603}"/>
              </a:ext>
            </a:extLst>
          </p:cNvPr>
          <p:cNvSpPr>
            <a:spLocks noGrp="1"/>
          </p:cNvSpPr>
          <p:nvPr>
            <p:ph sz="half" idx="1"/>
          </p:nvPr>
        </p:nvSpPr>
        <p:spPr>
          <a:xfrm>
            <a:off x="1097280" y="2167554"/>
            <a:ext cx="4639736" cy="3748193"/>
          </a:xfrm>
        </p:spPr>
        <p:txBody>
          <a:bodyPr/>
          <a:lstStyle/>
          <a:p>
            <a:pPr marL="0" indent="0" algn="ctr">
              <a:lnSpc>
                <a:spcPct val="100000"/>
              </a:lnSpc>
              <a:buNone/>
            </a:pPr>
            <a:r>
              <a:rPr lang="en-IN" sz="2400" dirty="0"/>
              <a:t>This KPI is to find out the relationship between each department and its attrition rate and here attrition rate is highest for Research &amp; Development Department whereas lowest is for Hardware Department.</a:t>
            </a:r>
          </a:p>
          <a:p>
            <a:endParaRPr lang="en-IN" dirty="0"/>
          </a:p>
        </p:txBody>
      </p:sp>
      <p:pic>
        <p:nvPicPr>
          <p:cNvPr id="6" name="Content Placeholder 5">
            <a:extLst>
              <a:ext uri="{FF2B5EF4-FFF2-40B4-BE49-F238E27FC236}">
                <a16:creationId xmlns:a16="http://schemas.microsoft.com/office/drawing/2014/main" id="{0B1ADC57-2A34-AE3E-CF23-8E20E41BDF26}"/>
              </a:ext>
            </a:extLst>
          </p:cNvPr>
          <p:cNvPicPr>
            <a:picLocks noGrp="1" noChangeAspect="1"/>
          </p:cNvPicPr>
          <p:nvPr>
            <p:ph sz="half" idx="2"/>
          </p:nvPr>
        </p:nvPicPr>
        <p:blipFill>
          <a:blip r:embed="rId2"/>
          <a:stretch>
            <a:fillRect/>
          </a:stretch>
        </p:blipFill>
        <p:spPr>
          <a:xfrm>
            <a:off x="5812972" y="1940767"/>
            <a:ext cx="5505061" cy="3928326"/>
          </a:xfrm>
        </p:spPr>
      </p:pic>
    </p:spTree>
    <p:extLst>
      <p:ext uri="{BB962C8B-B14F-4D97-AF65-F5344CB8AC3E}">
        <p14:creationId xmlns:p14="http://schemas.microsoft.com/office/powerpoint/2010/main" val="4220645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74000">
              <a:srgbClr val="92D050"/>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3ECB-75EC-DA88-7E74-75096CBDA7AE}"/>
              </a:ext>
            </a:extLst>
          </p:cNvPr>
          <p:cNvSpPr>
            <a:spLocks noGrp="1"/>
          </p:cNvSpPr>
          <p:nvPr>
            <p:ph type="title"/>
          </p:nvPr>
        </p:nvSpPr>
        <p:spPr>
          <a:xfrm>
            <a:off x="1097280" y="239949"/>
            <a:ext cx="10058400" cy="1450757"/>
          </a:xfrm>
        </p:spPr>
        <p:txBody>
          <a:bodyPr>
            <a:normAutofit/>
          </a:bodyPr>
          <a:lstStyle/>
          <a:p>
            <a:pPr algn="ctr"/>
            <a:r>
              <a:rPr lang="en-US" sz="4400" dirty="0"/>
              <a:t> </a:t>
            </a:r>
            <a:r>
              <a:rPr lang="en-US" sz="4400" dirty="0">
                <a:latin typeface="Algerian" panose="04020705040A02060702" pitchFamily="82" charset="0"/>
              </a:rPr>
              <a:t>Insight from KPI 1</a:t>
            </a:r>
            <a:endParaRPr lang="en-IN" sz="4400" dirty="0">
              <a:latin typeface="Algerian" panose="04020705040A02060702" pitchFamily="82" charset="0"/>
            </a:endParaRPr>
          </a:p>
        </p:txBody>
      </p:sp>
      <p:sp>
        <p:nvSpPr>
          <p:cNvPr id="3" name="Content Placeholder 2">
            <a:extLst>
              <a:ext uri="{FF2B5EF4-FFF2-40B4-BE49-F238E27FC236}">
                <a16:creationId xmlns:a16="http://schemas.microsoft.com/office/drawing/2014/main" id="{3A534327-B7EC-90C5-40DD-9605A7C2E384}"/>
              </a:ext>
            </a:extLst>
          </p:cNvPr>
          <p:cNvSpPr>
            <a:spLocks noGrp="1"/>
          </p:cNvSpPr>
          <p:nvPr>
            <p:ph sz="half" idx="1"/>
          </p:nvPr>
        </p:nvSpPr>
        <p:spPr>
          <a:xfrm>
            <a:off x="941459" y="1903446"/>
            <a:ext cx="10370042" cy="4385388"/>
          </a:xfrm>
        </p:spPr>
        <p:txBody>
          <a:bodyPr>
            <a:noAutofit/>
          </a:bodyPr>
          <a:lstStyle/>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We can clearly say that attrition rate of employees for  every department is almost 50% which indicates that attrition rate of employees does not depends on departments. So, irrespective of the department almost 50% of employees are leaving the company. </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From this visualization we can concluded that we must make strong strategies to minimize attrition rate and improve our company’s Employee retention so that we can balance the company’s growth and right talent</a:t>
            </a:r>
            <a:r>
              <a:rPr lang="en-US" sz="2800" dirty="0"/>
              <a:t>. </a:t>
            </a:r>
            <a:endParaRPr lang="en-IN" sz="2800" dirty="0"/>
          </a:p>
        </p:txBody>
      </p:sp>
    </p:spTree>
    <p:extLst>
      <p:ext uri="{BB962C8B-B14F-4D97-AF65-F5344CB8AC3E}">
        <p14:creationId xmlns:p14="http://schemas.microsoft.com/office/powerpoint/2010/main" val="2086929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74000">
              <a:srgbClr val="92D050"/>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7AE2A9-551D-3382-CF70-51D5B51187F5}"/>
              </a:ext>
            </a:extLst>
          </p:cNvPr>
          <p:cNvPicPr>
            <a:picLocks noChangeAspect="1"/>
          </p:cNvPicPr>
          <p:nvPr/>
        </p:nvPicPr>
        <p:blipFill>
          <a:blip r:embed="rId2"/>
          <a:stretch>
            <a:fillRect/>
          </a:stretch>
        </p:blipFill>
        <p:spPr>
          <a:xfrm>
            <a:off x="-44422" y="0"/>
            <a:ext cx="12236422" cy="6833194"/>
          </a:xfrm>
          <a:prstGeom prst="rect">
            <a:avLst/>
          </a:prstGeom>
        </p:spPr>
      </p:pic>
    </p:spTree>
    <p:extLst>
      <p:ext uri="{BB962C8B-B14F-4D97-AF65-F5344CB8AC3E}">
        <p14:creationId xmlns:p14="http://schemas.microsoft.com/office/powerpoint/2010/main" val="2028962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
              <a:srgbClr val="92D050"/>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9A17E-591B-BA9E-7AB4-C6C51EB6E166}"/>
              </a:ext>
            </a:extLst>
          </p:cNvPr>
          <p:cNvSpPr>
            <a:spLocks noGrp="1"/>
          </p:cNvSpPr>
          <p:nvPr>
            <p:ph type="title"/>
          </p:nvPr>
        </p:nvSpPr>
        <p:spPr/>
        <p:txBody>
          <a:bodyPr>
            <a:normAutofit/>
          </a:bodyPr>
          <a:lstStyle/>
          <a:p>
            <a:r>
              <a:rPr lang="en-US" sz="3200" dirty="0">
                <a:latin typeface="Algerian" panose="04020705040A02060702" pitchFamily="82" charset="0"/>
              </a:rPr>
              <a:t>KPI 3 Attrition Rate Vs Monthly Income Stats </a:t>
            </a:r>
            <a:br>
              <a:rPr lang="en-US" sz="3200" dirty="0">
                <a:latin typeface="Algerian" panose="04020705040A02060702" pitchFamily="82" charset="0"/>
              </a:rPr>
            </a:br>
            <a:endParaRPr lang="en-IN" sz="3200" dirty="0">
              <a:latin typeface="Algerian" panose="04020705040A02060702" pitchFamily="82" charset="0"/>
            </a:endParaRPr>
          </a:p>
        </p:txBody>
      </p:sp>
      <p:sp>
        <p:nvSpPr>
          <p:cNvPr id="3" name="Content Placeholder 2">
            <a:extLst>
              <a:ext uri="{FF2B5EF4-FFF2-40B4-BE49-F238E27FC236}">
                <a16:creationId xmlns:a16="http://schemas.microsoft.com/office/drawing/2014/main" id="{6CE3A83C-8A91-18C3-2113-91D7DC3408FF}"/>
              </a:ext>
            </a:extLst>
          </p:cNvPr>
          <p:cNvSpPr>
            <a:spLocks noGrp="1"/>
          </p:cNvSpPr>
          <p:nvPr>
            <p:ph sz="half" idx="1"/>
          </p:nvPr>
        </p:nvSpPr>
        <p:spPr>
          <a:xfrm>
            <a:off x="1097280" y="1903444"/>
            <a:ext cx="4639736" cy="3965649"/>
          </a:xfrm>
        </p:spPr>
        <p:txBody>
          <a:bodyPr>
            <a:normAutofit/>
          </a:bodyPr>
          <a:lstStyle/>
          <a:p>
            <a:r>
              <a:rPr lang="en-US" sz="4000" dirty="0">
                <a:latin typeface="Times New Roman" panose="02020603050405020304" pitchFamily="18" charset="0"/>
                <a:cs typeface="Times New Roman" panose="02020603050405020304" pitchFamily="18" charset="0"/>
              </a:rPr>
              <a:t>This KPI  is about to fetch data for attrition rate vs monthly income stats. </a:t>
            </a:r>
            <a:endParaRPr lang="en-IN" sz="4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FE9D19FB-224C-9214-AEF2-D0E6A51DA681}"/>
              </a:ext>
            </a:extLst>
          </p:cNvPr>
          <p:cNvPicPr>
            <a:picLocks noGrp="1" noChangeAspect="1"/>
          </p:cNvPicPr>
          <p:nvPr>
            <p:ph sz="half" idx="2"/>
          </p:nvPr>
        </p:nvPicPr>
        <p:blipFill>
          <a:blip r:embed="rId2"/>
          <a:stretch>
            <a:fillRect/>
          </a:stretch>
        </p:blipFill>
        <p:spPr>
          <a:xfrm>
            <a:off x="5831633" y="1586204"/>
            <a:ext cx="6214187" cy="4497355"/>
          </a:xfrm>
        </p:spPr>
      </p:pic>
    </p:spTree>
    <p:extLst>
      <p:ext uri="{BB962C8B-B14F-4D97-AF65-F5344CB8AC3E}">
        <p14:creationId xmlns:p14="http://schemas.microsoft.com/office/powerpoint/2010/main" val="2149843246"/>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{31E94919-49BE-46D8-AADE-EFC97E07CBD3}tf22712842_win32</Template>
  <TotalTime>203</TotalTime>
  <Words>485</Words>
  <Application>Microsoft Office PowerPoint</Application>
  <PresentationFormat>Widescreen</PresentationFormat>
  <Paragraphs>31</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Algerian</vt:lpstr>
      <vt:lpstr>Bookman Old Style</vt:lpstr>
      <vt:lpstr>Calibri</vt:lpstr>
      <vt:lpstr>Franklin Gothic Book</vt:lpstr>
      <vt:lpstr>Times New Roman</vt:lpstr>
      <vt:lpstr>Wingdings</vt:lpstr>
      <vt:lpstr>Custom</vt:lpstr>
      <vt:lpstr>       HR                 ANALYTICS</vt:lpstr>
      <vt:lpstr>PROJECT NAME : HR ANALYTICS – EMPLOYEE RETENTION  PROJECT MEMBERS: 1.SAGAR SONAR  2.VAISHNAVI PANSARE 3.RUTUJA 4.SHREYASH YENDHE 5.PRAVEEN SARANGI 6.SHIVA 7.BALA HARSHIT          </vt:lpstr>
      <vt:lpstr>PowerPoint Presentation</vt:lpstr>
      <vt:lpstr>PowerPoint Presentation</vt:lpstr>
      <vt:lpstr>PowerPoint Presentation</vt:lpstr>
      <vt:lpstr>KPI 1 Average Attrition Rate For All Department   </vt:lpstr>
      <vt:lpstr> Insight from KPI 1</vt:lpstr>
      <vt:lpstr>PowerPoint Presentation</vt:lpstr>
      <vt:lpstr>KPI 3 Attrition Rate Vs Monthly Income Stats  </vt:lpstr>
      <vt:lpstr>Insight from KPI 3 </vt:lpstr>
      <vt:lpstr>KPI 4 Average Working Years For Each Department </vt:lpstr>
      <vt:lpstr>Insight from KPI 4</vt:lpstr>
      <vt:lpstr>KPI 5.Job Role VS Work life Balance </vt:lpstr>
      <vt:lpstr>Insight from KPI 5</vt:lpstr>
      <vt:lpstr>KPI 6. Attrition Rate VS Last Year Promotion</vt:lpstr>
      <vt:lpstr>Insight From KPI 6.</vt:lpstr>
      <vt:lpstr>DASHBOARD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                 ANALYTICS</dc:title>
  <dc:creator>Sagar Sonar</dc:creator>
  <cp:lastModifiedBy>shreyash yendhe</cp:lastModifiedBy>
  <cp:revision>3</cp:revision>
  <dcterms:created xsi:type="dcterms:W3CDTF">2023-07-17T05:54:10Z</dcterms:created>
  <dcterms:modified xsi:type="dcterms:W3CDTF">2023-07-23T17:23:55Z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